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sldIdLst>
    <p:sldId id="256" r:id="rId2"/>
    <p:sldId id="263" r:id="rId3"/>
    <p:sldId id="257" r:id="rId4"/>
    <p:sldId id="258" r:id="rId5"/>
    <p:sldId id="259" r:id="rId6"/>
    <p:sldId id="264" r:id="rId7"/>
    <p:sldId id="265" r:id="rId8"/>
    <p:sldId id="261" r:id="rId9"/>
    <p:sldId id="262" r:id="rId10"/>
    <p:sldId id="260"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8" d="100"/>
          <a:sy n="88" d="100"/>
        </p:scale>
        <p:origin x="-1062"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6353ABBD-FFDA-4FF6-9482-878279D3A361}" type="datetimeFigureOut">
              <a:rPr lang="en-US" smtClean="0"/>
              <a:pPr/>
              <a:t>1/31/2012</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22E3BF09-B9E0-4AA2-A77C-B1BBEA2AF0E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353ABBD-FFDA-4FF6-9482-878279D3A361}" type="datetimeFigureOut">
              <a:rPr lang="en-US" smtClean="0"/>
              <a:pPr/>
              <a:t>1/31/2012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E3BF09-B9E0-4AA2-A77C-B1BBEA2AF0E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353ABBD-FFDA-4FF6-9482-878279D3A361}" type="datetimeFigureOut">
              <a:rPr lang="en-US" smtClean="0"/>
              <a:pPr/>
              <a:t>1/31/2012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E3BF09-B9E0-4AA2-A77C-B1BBEA2AF0E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6353ABBD-FFDA-4FF6-9482-878279D3A361}" type="datetimeFigureOut">
              <a:rPr lang="en-US" smtClean="0"/>
              <a:pPr/>
              <a:t>1/31/2012</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22E3BF09-B9E0-4AA2-A77C-B1BBEA2AF0E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6353ABBD-FFDA-4FF6-9482-878279D3A361}" type="datetimeFigureOut">
              <a:rPr lang="en-US" smtClean="0"/>
              <a:pPr/>
              <a:t>1/31/2012</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22E3BF09-B9E0-4AA2-A77C-B1BBEA2AF0E1}" type="slidenum">
              <a:rPr lang="en-US" smtClean="0"/>
              <a:pPr/>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6353ABBD-FFDA-4FF6-9482-878279D3A361}" type="datetimeFigureOut">
              <a:rPr lang="en-US" smtClean="0"/>
              <a:pPr/>
              <a:t>1/31/2012</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22E3BF09-B9E0-4AA2-A77C-B1BBEA2AF0E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6353ABBD-FFDA-4FF6-9482-878279D3A361}" type="datetimeFigureOut">
              <a:rPr lang="en-US" smtClean="0"/>
              <a:pPr/>
              <a:t>1/31/2012</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22E3BF09-B9E0-4AA2-A77C-B1BBEA2AF0E1}"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353ABBD-FFDA-4FF6-9482-878279D3A361}" type="datetimeFigureOut">
              <a:rPr lang="en-US" smtClean="0"/>
              <a:pPr/>
              <a:t>1/31/2012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2E3BF09-B9E0-4AA2-A77C-B1BBEA2AF0E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6353ABBD-FFDA-4FF6-9482-878279D3A361}" type="datetimeFigureOut">
              <a:rPr lang="en-US" smtClean="0"/>
              <a:pPr/>
              <a:t>1/31/2012</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22E3BF09-B9E0-4AA2-A77C-B1BBEA2AF0E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6353ABBD-FFDA-4FF6-9482-878279D3A361}" type="datetimeFigureOut">
              <a:rPr lang="en-US" smtClean="0"/>
              <a:pPr/>
              <a:t>1/31/2012</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22E3BF09-B9E0-4AA2-A77C-B1BBEA2AF0E1}"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6353ABBD-FFDA-4FF6-9482-878279D3A361}" type="datetimeFigureOut">
              <a:rPr lang="en-US" smtClean="0"/>
              <a:pPr/>
              <a:t>1/31/2012</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22E3BF09-B9E0-4AA2-A77C-B1BBEA2AF0E1}"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6353ABBD-FFDA-4FF6-9482-878279D3A361}" type="datetimeFigureOut">
              <a:rPr lang="en-US" smtClean="0"/>
              <a:pPr/>
              <a:t>1/31/2012</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22E3BF09-B9E0-4AA2-A77C-B1BBEA2AF0E1}"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0"/>
            <a:ext cx="8062912" cy="1470025"/>
          </a:xfrm>
        </p:spPr>
        <p:txBody>
          <a:bodyPr>
            <a:normAutofit/>
          </a:bodyPr>
          <a:lstStyle/>
          <a:p>
            <a:r>
              <a:rPr lang="en-US" sz="7700" dirty="0" smtClean="0"/>
              <a:t>Bulimia</a:t>
            </a:r>
            <a:endParaRPr lang="en-US" sz="7700" dirty="0"/>
          </a:p>
        </p:txBody>
      </p:sp>
      <p:sp>
        <p:nvSpPr>
          <p:cNvPr id="3" name="Subtitle 2"/>
          <p:cNvSpPr>
            <a:spLocks noGrp="1"/>
          </p:cNvSpPr>
          <p:nvPr>
            <p:ph type="subTitle" idx="1"/>
          </p:nvPr>
        </p:nvSpPr>
        <p:spPr>
          <a:xfrm>
            <a:off x="914400" y="2286000"/>
            <a:ext cx="8062912" cy="1752600"/>
          </a:xfrm>
        </p:spPr>
        <p:txBody>
          <a:bodyPr>
            <a:normAutofit/>
          </a:bodyPr>
          <a:lstStyle/>
          <a:p>
            <a:r>
              <a:rPr lang="en-US" sz="2400" dirty="0" smtClean="0"/>
              <a:t>By:</a:t>
            </a:r>
          </a:p>
          <a:p>
            <a:r>
              <a:rPr lang="en-US" sz="2400" dirty="0" smtClean="0"/>
              <a:t>Sabrina Molina</a:t>
            </a:r>
          </a:p>
          <a:p>
            <a:r>
              <a:rPr lang="en-US" sz="2400" dirty="0" smtClean="0"/>
              <a:t>Kayla Canady</a:t>
            </a:r>
          </a:p>
          <a:p>
            <a:r>
              <a:rPr lang="en-US" sz="2400" dirty="0" smtClean="0"/>
              <a:t>Merton Chen</a:t>
            </a:r>
            <a:endParaRPr lang="en-US" sz="2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52400"/>
            <a:ext cx="8229600" cy="5562600"/>
          </a:xfrm>
        </p:spPr>
        <p:txBody>
          <a:bodyPr>
            <a:normAutofit fontScale="62500" lnSpcReduction="20000"/>
          </a:bodyPr>
          <a:lstStyle/>
          <a:p>
            <a:pPr>
              <a:buNone/>
            </a:pPr>
            <a:endParaRPr lang="en-US" dirty="0" smtClean="0"/>
          </a:p>
          <a:p>
            <a:pPr marL="484632">
              <a:spcBef>
                <a:spcPct val="0"/>
              </a:spcBef>
              <a:buNone/>
            </a:pPr>
            <a:r>
              <a:rPr lang="en-US" sz="6700" dirty="0" smtClean="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rPr>
              <a:t>	Bibliography</a:t>
            </a:r>
          </a:p>
          <a:p>
            <a:pPr>
              <a:buNone/>
            </a:pPr>
            <a:endParaRPr lang="en-US" dirty="0" smtClean="0"/>
          </a:p>
          <a:p>
            <a:pPr>
              <a:buNone/>
            </a:pPr>
            <a:r>
              <a:rPr lang="en-US" dirty="0" smtClean="0"/>
              <a:t>"Bulimia - </a:t>
            </a:r>
            <a:r>
              <a:rPr lang="en-US" dirty="0" err="1" smtClean="0"/>
              <a:t>PubMed</a:t>
            </a:r>
            <a:r>
              <a:rPr lang="en-US" dirty="0" smtClean="0"/>
              <a:t> Health." Web. 30 Jan. 2012. &lt;http://www.ncbi.nlm.nih.gov/pubmedhealth/PMH0001381/&gt;.</a:t>
            </a:r>
          </a:p>
          <a:p>
            <a:pPr>
              <a:buNone/>
            </a:pPr>
            <a:r>
              <a:rPr lang="en-US" dirty="0" smtClean="0"/>
              <a:t>"Bulimia Nervosa - History | </a:t>
            </a:r>
            <a:r>
              <a:rPr lang="en-US" dirty="0" err="1" smtClean="0"/>
              <a:t>Medindia</a:t>
            </a:r>
            <a:r>
              <a:rPr lang="en-US" dirty="0" smtClean="0"/>
              <a:t>." </a:t>
            </a:r>
            <a:r>
              <a:rPr lang="en-US" i="1" dirty="0" err="1" smtClean="0"/>
              <a:t>Medindia</a:t>
            </a:r>
            <a:r>
              <a:rPr lang="en-US" i="1" dirty="0" smtClean="0"/>
              <a:t> - Medical/Health Website</a:t>
            </a:r>
            <a:r>
              <a:rPr lang="en-US" dirty="0" smtClean="0"/>
              <a:t>. Web. 30 Jan. 2012. &lt;http://www.medindia.net/patients/patientinfo/bulimianervosa-history.htm&gt;.</a:t>
            </a:r>
          </a:p>
          <a:p>
            <a:pPr>
              <a:buNone/>
            </a:pPr>
            <a:r>
              <a:rPr lang="en-US" dirty="0" smtClean="0"/>
              <a:t>Staff, Mayo Clinic. "Bulimia Nervosa: Symptoms - MayoClinic.com." </a:t>
            </a:r>
            <a:r>
              <a:rPr lang="en-US" i="1" dirty="0" smtClean="0"/>
              <a:t>Mayo Clinic</a:t>
            </a:r>
            <a:r>
              <a:rPr lang="en-US" dirty="0" smtClean="0"/>
              <a:t>. Web. 30 Jan. 2012. &lt;http://www.mayoclinic.com/health/bulimia/DS00607/DSECTION=symptoms&gt;.</a:t>
            </a:r>
          </a:p>
          <a:p>
            <a:pPr>
              <a:buNone/>
            </a:pPr>
            <a:r>
              <a:rPr lang="en-US" dirty="0" smtClean="0"/>
              <a:t>Webster, Dr Irina. "History Of Bulimia And How It Evolved Into A New Problem." </a:t>
            </a:r>
            <a:r>
              <a:rPr lang="en-US" i="1" dirty="0" smtClean="0"/>
              <a:t>Self Improvement from SelfGrowth.com</a:t>
            </a:r>
            <a:r>
              <a:rPr lang="en-US" dirty="0" smtClean="0"/>
              <a:t>. Web. 30 Jan. 2012. &lt;http://www.selfgrowth.com/articles/History_Of_Bulimia_And_How_It_Evolved_Into_a_New_Problem.html&gt;.</a:t>
            </a:r>
          </a:p>
          <a:p>
            <a:pPr>
              <a:buNone/>
            </a:pPr>
            <a:r>
              <a:rPr lang="en-US" dirty="0" smtClean="0"/>
              <a:t> </a:t>
            </a:r>
          </a:p>
          <a:p>
            <a:pPr>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8"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15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8" dur="15000" fill="hold"/>
                                        <p:tgtEl>
                                          <p:spTgt spid="3">
                                            <p:txEl>
                                              <p:pRg st="1" end="1"/>
                                            </p:txEl>
                                          </p:spTgt>
                                        </p:tgtEl>
                                        <p:attrNameLst>
                                          <p:attrName>ppt_y</p:attrName>
                                        </p:attrNameLst>
                                      </p:cBhvr>
                                      <p:tavLst>
                                        <p:tav tm="0">
                                          <p:val>
                                            <p:strVal val="#ppt_y+1"/>
                                          </p:val>
                                        </p:tav>
                                        <p:tav tm="100000">
                                          <p:val>
                                            <p:strVal val="#ppt_y-1"/>
                                          </p:val>
                                        </p:tav>
                                      </p:tavLst>
                                    </p:anim>
                                  </p:childTnLst>
                                </p:cTn>
                              </p:par>
                              <p:par>
                                <p:cTn id="9" presetID="28"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anim calcmode="lin" valueType="num">
                                      <p:cBhvr>
                                        <p:cTn id="11" dur="15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2" dur="15000" fill="hold"/>
                                        <p:tgtEl>
                                          <p:spTgt spid="3">
                                            <p:txEl>
                                              <p:pRg st="3" end="3"/>
                                            </p:txEl>
                                          </p:spTgt>
                                        </p:tgtEl>
                                        <p:attrNameLst>
                                          <p:attrName>ppt_y</p:attrName>
                                        </p:attrNameLst>
                                      </p:cBhvr>
                                      <p:tavLst>
                                        <p:tav tm="0">
                                          <p:val>
                                            <p:strVal val="#ppt_y+1"/>
                                          </p:val>
                                        </p:tav>
                                        <p:tav tm="100000">
                                          <p:val>
                                            <p:strVal val="#ppt_y-1"/>
                                          </p:val>
                                        </p:tav>
                                      </p:tavLst>
                                    </p:anim>
                                  </p:childTnLst>
                                </p:cTn>
                              </p:par>
                              <p:par>
                                <p:cTn id="13" presetID="28"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 calcmode="lin" valueType="num">
                                      <p:cBhvr>
                                        <p:cTn id="15" dur="15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16" dur="15000" fill="hold"/>
                                        <p:tgtEl>
                                          <p:spTgt spid="3">
                                            <p:txEl>
                                              <p:pRg st="4" end="4"/>
                                            </p:txEl>
                                          </p:spTgt>
                                        </p:tgtEl>
                                        <p:attrNameLst>
                                          <p:attrName>ppt_y</p:attrName>
                                        </p:attrNameLst>
                                      </p:cBhvr>
                                      <p:tavLst>
                                        <p:tav tm="0">
                                          <p:val>
                                            <p:strVal val="#ppt_y+1"/>
                                          </p:val>
                                        </p:tav>
                                        <p:tav tm="100000">
                                          <p:val>
                                            <p:strVal val="#ppt_y-1"/>
                                          </p:val>
                                        </p:tav>
                                      </p:tavLst>
                                    </p:anim>
                                  </p:childTnLst>
                                </p:cTn>
                              </p:par>
                              <p:par>
                                <p:cTn id="17" presetID="28"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 calcmode="lin" valueType="num">
                                      <p:cBhvr>
                                        <p:cTn id="19" dur="15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20" dur="15000" fill="hold"/>
                                        <p:tgtEl>
                                          <p:spTgt spid="3">
                                            <p:txEl>
                                              <p:pRg st="5" end="5"/>
                                            </p:txEl>
                                          </p:spTgt>
                                        </p:tgtEl>
                                        <p:attrNameLst>
                                          <p:attrName>ppt_y</p:attrName>
                                        </p:attrNameLst>
                                      </p:cBhvr>
                                      <p:tavLst>
                                        <p:tav tm="0">
                                          <p:val>
                                            <p:strVal val="#ppt_y+1"/>
                                          </p:val>
                                        </p:tav>
                                        <p:tav tm="100000">
                                          <p:val>
                                            <p:strVal val="#ppt_y-1"/>
                                          </p:val>
                                        </p:tav>
                                      </p:tavLst>
                                    </p:anim>
                                  </p:childTnLst>
                                </p:cTn>
                              </p:par>
                              <p:par>
                                <p:cTn id="21" presetID="28" presetClass="entr" presetSubtype="0" fill="hold"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anim calcmode="lin" valueType="num">
                                      <p:cBhvr>
                                        <p:cTn id="23" dur="15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24" dur="15000" fill="hold"/>
                                        <p:tgtEl>
                                          <p:spTgt spid="3">
                                            <p:txEl>
                                              <p:pRg st="6" end="6"/>
                                            </p:txEl>
                                          </p:spTgt>
                                        </p:tgtEl>
                                        <p:attrNameLst>
                                          <p:attrName>ppt_y</p:attrName>
                                        </p:attrNameLst>
                                      </p:cBhvr>
                                      <p:tavLst>
                                        <p:tav tm="0">
                                          <p:val>
                                            <p:strVal val="#ppt_y+1"/>
                                          </p:val>
                                        </p:tav>
                                        <p:tav tm="100000">
                                          <p:val>
                                            <p:strVal val="#ppt_y-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constantlyhealthy.com/wp-content/uploads/2009/06/bulimia.jpg"/>
          <p:cNvPicPr>
            <a:picLocks noChangeAspect="1" noChangeArrowheads="1"/>
          </p:cNvPicPr>
          <p:nvPr/>
        </p:nvPicPr>
        <p:blipFill>
          <a:blip r:embed="rId2" cstate="print"/>
          <a:srcRect/>
          <a:stretch>
            <a:fillRect/>
          </a:stretch>
        </p:blipFill>
        <p:spPr bwMode="auto">
          <a:xfrm>
            <a:off x="762000" y="457200"/>
            <a:ext cx="3048000" cy="5772605"/>
          </a:xfrm>
          <a:prstGeom prst="rect">
            <a:avLst/>
          </a:prstGeom>
          <a:noFill/>
        </p:spPr>
      </p:pic>
      <p:pic>
        <p:nvPicPr>
          <p:cNvPr id="1036" name="Picture 12" descr="http://pushinguproses.com/redesign/wp-content/uploads/2010/02/toilet.jpg"/>
          <p:cNvPicPr>
            <a:picLocks noChangeAspect="1" noChangeArrowheads="1"/>
          </p:cNvPicPr>
          <p:nvPr/>
        </p:nvPicPr>
        <p:blipFill>
          <a:blip r:embed="rId3" cstate="print"/>
          <a:srcRect/>
          <a:stretch>
            <a:fillRect/>
          </a:stretch>
        </p:blipFill>
        <p:spPr bwMode="auto">
          <a:xfrm>
            <a:off x="5029200" y="228600"/>
            <a:ext cx="2514600" cy="2849880"/>
          </a:xfrm>
          <a:prstGeom prst="rect">
            <a:avLst/>
          </a:prstGeom>
          <a:noFill/>
        </p:spPr>
      </p:pic>
      <p:pic>
        <p:nvPicPr>
          <p:cNvPr id="1038" name="Picture 14" descr="http://nepsc.com.br/site/images/stories/anorexia2.jpg"/>
          <p:cNvPicPr>
            <a:picLocks noChangeAspect="1" noChangeArrowheads="1"/>
          </p:cNvPicPr>
          <p:nvPr/>
        </p:nvPicPr>
        <p:blipFill>
          <a:blip r:embed="rId4" cstate="print"/>
          <a:srcRect/>
          <a:stretch>
            <a:fillRect/>
          </a:stretch>
        </p:blipFill>
        <p:spPr bwMode="auto">
          <a:xfrm>
            <a:off x="4572000" y="3505200"/>
            <a:ext cx="3200400" cy="2616327"/>
          </a:xfrm>
          <a:prstGeom prst="rect">
            <a:avLst/>
          </a:prstGeom>
          <a:noFill/>
        </p:spPr>
      </p:pic>
    </p:spTree>
  </p:cSld>
  <p:clrMapOvr>
    <a:masterClrMapping/>
  </p:clrMapOvr>
  <p:transition>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1.  Definition</a:t>
            </a:r>
            <a:br>
              <a:rPr lang="en-US" dirty="0"/>
            </a:br>
            <a:endParaRPr lang="en-US" dirty="0"/>
          </a:p>
        </p:txBody>
      </p:sp>
      <p:sp>
        <p:nvSpPr>
          <p:cNvPr id="3" name="Content Placeholder 2"/>
          <p:cNvSpPr>
            <a:spLocks noGrp="1"/>
          </p:cNvSpPr>
          <p:nvPr>
            <p:ph idx="1"/>
          </p:nvPr>
        </p:nvSpPr>
        <p:spPr>
          <a:xfrm>
            <a:off x="381000" y="1143000"/>
            <a:ext cx="8305800" cy="5029200"/>
          </a:xfrm>
        </p:spPr>
        <p:txBody>
          <a:bodyPr>
            <a:normAutofit fontScale="70000" lnSpcReduction="20000"/>
          </a:bodyPr>
          <a:lstStyle/>
          <a:p>
            <a:pPr>
              <a:buNone/>
            </a:pPr>
            <a:r>
              <a:rPr lang="en-US" dirty="0" smtClean="0"/>
              <a:t>Bulimia is an eating disorder characterized by binge eating and purging or consuming a large amount of food in a short amount of time, followed by self-induced vomiting or by laxative or excessive exercise.</a:t>
            </a:r>
          </a:p>
          <a:p>
            <a:pPr lvl="0">
              <a:buNone/>
            </a:pPr>
            <a:r>
              <a:rPr lang="en-US" sz="3800" dirty="0" smtClean="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rPr>
              <a:t>History/Origin of item:</a:t>
            </a:r>
          </a:p>
          <a:p>
            <a:pPr lvl="0">
              <a:buNone/>
            </a:pPr>
            <a:r>
              <a:rPr lang="en-US" dirty="0" smtClean="0"/>
              <a:t>In ancient Rome people used to vomit up food they ate in the period of feasting. They even had special places for it called "</a:t>
            </a:r>
            <a:r>
              <a:rPr lang="en-US" dirty="0" err="1" smtClean="0"/>
              <a:t>vomitorium</a:t>
            </a:r>
            <a:r>
              <a:rPr lang="en-US" dirty="0" smtClean="0"/>
              <a:t>". </a:t>
            </a:r>
          </a:p>
          <a:p>
            <a:pPr>
              <a:buNone/>
            </a:pPr>
            <a:r>
              <a:rPr lang="en-US" dirty="0" smtClean="0"/>
              <a:t>First described in 1979 by Gerald F.M. Russell:</a:t>
            </a:r>
            <a:br>
              <a:rPr lang="en-US" dirty="0" smtClean="0"/>
            </a:br>
            <a:r>
              <a:rPr lang="en-US" dirty="0" smtClean="0"/>
              <a:t>"In 30 patients whose illness bears a close resemblance to Anorexia Nervosa,...episodes of overeating constituted the most constant feature of the disorder.... Overeating was often overshadowed by more dramatic clinical phenomena--intractable self-induced vomiting or purgation.... The constancy and significance of overeating invite a new terminology for description of this symptom--Bulimia Nervosa."  </a:t>
            </a:r>
            <a:endParaRPr lang="en-US" dirty="0"/>
          </a:p>
        </p:txBody>
      </p:sp>
    </p:spTree>
  </p:cSld>
  <p:clrMapOvr>
    <a:masterClrMapping/>
  </p:clrMapOvr>
  <p:transition>
    <p:zo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2.  Signs/Symptoms</a:t>
            </a:r>
            <a:br>
              <a:rPr lang="en-US" dirty="0" smtClean="0"/>
            </a:br>
            <a:endParaRPr lang="en-US" dirty="0"/>
          </a:p>
        </p:txBody>
      </p:sp>
      <p:sp>
        <p:nvSpPr>
          <p:cNvPr id="3" name="Content Placeholder 2"/>
          <p:cNvSpPr>
            <a:spLocks noGrp="1"/>
          </p:cNvSpPr>
          <p:nvPr>
            <p:ph idx="1"/>
          </p:nvPr>
        </p:nvSpPr>
        <p:spPr>
          <a:xfrm>
            <a:off x="304800" y="1219200"/>
            <a:ext cx="8229600" cy="4572000"/>
          </a:xfrm>
        </p:spPr>
        <p:txBody>
          <a:bodyPr>
            <a:normAutofit fontScale="85000" lnSpcReduction="20000"/>
          </a:bodyPr>
          <a:lstStyle/>
          <a:p>
            <a:pPr>
              <a:buNone/>
            </a:pPr>
            <a:r>
              <a:rPr lang="en-US" dirty="0" smtClean="0"/>
              <a:t> </a:t>
            </a:r>
          </a:p>
          <a:p>
            <a:r>
              <a:rPr lang="en-US" dirty="0" smtClean="0"/>
              <a:t>Sores in the throat and mouth </a:t>
            </a:r>
          </a:p>
          <a:p>
            <a:r>
              <a:rPr lang="en-US" dirty="0" smtClean="0"/>
              <a:t>Dehydration </a:t>
            </a:r>
          </a:p>
          <a:p>
            <a:r>
              <a:rPr lang="en-US" dirty="0" smtClean="0"/>
              <a:t>Irregular heartbeat </a:t>
            </a:r>
          </a:p>
          <a:p>
            <a:r>
              <a:rPr lang="en-US" dirty="0" smtClean="0"/>
              <a:t>Sores, scars or calluses on the knuckles or hands </a:t>
            </a:r>
          </a:p>
          <a:p>
            <a:r>
              <a:rPr lang="en-US" dirty="0" smtClean="0"/>
              <a:t>Depression </a:t>
            </a:r>
          </a:p>
          <a:p>
            <a:r>
              <a:rPr lang="en-US" dirty="0" smtClean="0"/>
              <a:t>Anxiety </a:t>
            </a:r>
          </a:p>
          <a:p>
            <a:r>
              <a:rPr lang="en-US" dirty="0" smtClean="0"/>
              <a:t>Having a distorted, excessively negative body image </a:t>
            </a:r>
          </a:p>
          <a:p>
            <a:r>
              <a:rPr lang="en-US" dirty="0" smtClean="0"/>
              <a:t>Going to the bathroom after eating or during meals </a:t>
            </a:r>
          </a:p>
          <a:p>
            <a:pPr>
              <a:buNone/>
            </a:pPr>
            <a:endParaRPr lang="en-US" dirty="0"/>
          </a:p>
        </p:txBody>
      </p:sp>
    </p:spTree>
  </p:cSld>
  <p:clrMapOvr>
    <a:masterClrMapping/>
  </p:clrMapOvr>
  <p:transition>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381000"/>
            <a:ext cx="8382000" cy="5715000"/>
          </a:xfrm>
        </p:spPr>
        <p:txBody>
          <a:bodyPr>
            <a:normAutofit lnSpcReduction="10000"/>
          </a:bodyPr>
          <a:lstStyle/>
          <a:p>
            <a:pPr lvl="0">
              <a:buNone/>
            </a:pPr>
            <a:r>
              <a:rPr lang="en-US" sz="2800" dirty="0" smtClean="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rPr>
              <a:t>How long they should last before concern:</a:t>
            </a:r>
          </a:p>
          <a:p>
            <a:r>
              <a:rPr lang="en-US" dirty="0" smtClean="0"/>
              <a:t>If someone has bulimia they should get help as soon as possible. Bulimia usually doesn't get better on its own and may even get worse if left untreated.</a:t>
            </a:r>
          </a:p>
          <a:p>
            <a:pPr lvl="0">
              <a:buNone/>
            </a:pPr>
            <a:r>
              <a:rPr lang="en-US" sz="2800" dirty="0" smtClean="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rPr>
              <a:t>Genetic, hereditary or environmental factors:</a:t>
            </a:r>
          </a:p>
          <a:p>
            <a:r>
              <a:rPr lang="en-US" dirty="0" smtClean="0"/>
              <a:t>Peer pressure and what people see in the media are both factors that can result in this disorder</a:t>
            </a:r>
          </a:p>
          <a:p>
            <a:r>
              <a:rPr lang="en-US" smtClean="0"/>
              <a:t>Bulimia is more </a:t>
            </a:r>
            <a:r>
              <a:rPr lang="en-US" dirty="0" smtClean="0"/>
              <a:t>likely to occur in people who have parents or siblings who've had an eating disorder.	</a:t>
            </a:r>
            <a:endParaRPr lang="en-US" dirty="0"/>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http://helpindepression.com/wp-content/uploads/2011/11/depression_help.jpg"/>
          <p:cNvPicPr>
            <a:picLocks noChangeAspect="1" noChangeArrowheads="1"/>
          </p:cNvPicPr>
          <p:nvPr/>
        </p:nvPicPr>
        <p:blipFill>
          <a:blip r:embed="rId2" cstate="print"/>
          <a:srcRect/>
          <a:stretch>
            <a:fillRect/>
          </a:stretch>
        </p:blipFill>
        <p:spPr bwMode="auto">
          <a:xfrm>
            <a:off x="228600" y="152400"/>
            <a:ext cx="2857500" cy="2809875"/>
          </a:xfrm>
          <a:prstGeom prst="rect">
            <a:avLst/>
          </a:prstGeom>
          <a:noFill/>
        </p:spPr>
      </p:pic>
      <p:pic>
        <p:nvPicPr>
          <p:cNvPr id="21508" name="Picture 4" descr="http://1.bp.blogspot.com/_SIm3S-tDysc/TALNUYkbQuI/AAAAAAAAAi0/4nvWLeY40Rs/s1600/bulimia.jpg"/>
          <p:cNvPicPr>
            <a:picLocks noChangeAspect="1" noChangeArrowheads="1"/>
          </p:cNvPicPr>
          <p:nvPr/>
        </p:nvPicPr>
        <p:blipFill>
          <a:blip r:embed="rId3" cstate="print"/>
          <a:srcRect/>
          <a:stretch>
            <a:fillRect/>
          </a:stretch>
        </p:blipFill>
        <p:spPr bwMode="auto">
          <a:xfrm>
            <a:off x="3124200" y="3124200"/>
            <a:ext cx="2857500" cy="3562350"/>
          </a:xfrm>
          <a:prstGeom prst="rect">
            <a:avLst/>
          </a:prstGeom>
          <a:noFill/>
        </p:spPr>
      </p:pic>
      <p:pic>
        <p:nvPicPr>
          <p:cNvPr id="21510" name="Picture 6" descr="http://www.healthpictures.org/images/bulimia-5.jpg"/>
          <p:cNvPicPr>
            <a:picLocks noChangeAspect="1" noChangeArrowheads="1"/>
          </p:cNvPicPr>
          <p:nvPr/>
        </p:nvPicPr>
        <p:blipFill>
          <a:blip r:embed="rId4" cstate="print"/>
          <a:srcRect/>
          <a:stretch>
            <a:fillRect/>
          </a:stretch>
        </p:blipFill>
        <p:spPr bwMode="auto">
          <a:xfrm>
            <a:off x="5562600" y="228600"/>
            <a:ext cx="3187065" cy="2276475"/>
          </a:xfrm>
          <a:prstGeom prst="rect">
            <a:avLst/>
          </a:prstGeom>
          <a:noFill/>
        </p:spPr>
      </p:pic>
    </p:spTree>
  </p:cSld>
  <p:clrMapOvr>
    <a:masterClrMapping/>
  </p:clrMapOvr>
  <p:transition>
    <p:newsflash/>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  Treatment/Managing the problem</a:t>
            </a:r>
            <a:endParaRPr lang="en-US" dirty="0"/>
          </a:p>
        </p:txBody>
      </p:sp>
      <p:sp>
        <p:nvSpPr>
          <p:cNvPr id="3" name="Content Placeholder 2"/>
          <p:cNvSpPr>
            <a:spLocks noGrp="1"/>
          </p:cNvSpPr>
          <p:nvPr>
            <p:ph idx="1"/>
          </p:nvPr>
        </p:nvSpPr>
        <p:spPr/>
        <p:txBody>
          <a:bodyPr>
            <a:normAutofit fontScale="62500" lnSpcReduction="20000"/>
          </a:bodyPr>
          <a:lstStyle/>
          <a:p>
            <a:pPr>
              <a:buNone/>
            </a:pPr>
            <a:endParaRPr lang="en-US" dirty="0" smtClean="0"/>
          </a:p>
          <a:p>
            <a:pPr marL="578358" lvl="0" indent="-514350">
              <a:buFont typeface="+mj-lt"/>
              <a:buAutoNum type="alphaUcPeriod"/>
            </a:pPr>
            <a:r>
              <a:rPr lang="en-US" sz="3200" dirty="0" smtClean="0"/>
              <a:t>The treatment for Bulimia can start off with just support groups but if the patient is not responding to it Cognitive-behavioral therapy (CBT) can be required. (CBT is a psychotherapeutic approach, a talking therapy.) If all else fails a drug called </a:t>
            </a:r>
            <a:r>
              <a:rPr lang="en-US" sz="3200" i="1" dirty="0" smtClean="0"/>
              <a:t>serotonin-reuptake inhibitors </a:t>
            </a:r>
            <a:r>
              <a:rPr lang="en-US" sz="3200" dirty="0" smtClean="0"/>
              <a:t>(Antidepressants) is used along with CBT.</a:t>
            </a:r>
          </a:p>
          <a:p>
            <a:pPr marL="578358" lvl="0" indent="-514350">
              <a:buFont typeface="+mj-lt"/>
              <a:buAutoNum type="alphaUcPeriod"/>
            </a:pPr>
            <a:r>
              <a:rPr lang="en-US" sz="3200" dirty="0" smtClean="0"/>
              <a:t>Give the patient a regular amount of servings a day and prevent them from feeling negative about themselves.</a:t>
            </a:r>
          </a:p>
          <a:p>
            <a:pPr marL="578358" lvl="0" indent="-514350">
              <a:buFont typeface="+mj-lt"/>
              <a:buAutoNum type="alphaUcPeriod"/>
            </a:pPr>
            <a:r>
              <a:rPr lang="en-US" sz="3200" dirty="0" smtClean="0"/>
              <a:t>Make sure that patients with Bulimia don’t overwork themselves when exercising. Make sure they are not excessively running.  </a:t>
            </a:r>
          </a:p>
          <a:p>
            <a:pPr marL="578358" lvl="0" indent="-514350">
              <a:buFont typeface="+mj-lt"/>
              <a:buAutoNum type="alphaUcPeriod"/>
            </a:pPr>
            <a:r>
              <a:rPr lang="en-US" sz="3200" dirty="0" smtClean="0"/>
              <a:t>Currently the only medicine/drug for Bulimia is an Antidepressant called serotonin-reuptake inhibitor.</a:t>
            </a:r>
          </a:p>
          <a:p>
            <a:endParaRPr lang="en-US" dirty="0"/>
          </a:p>
        </p:txBody>
      </p:sp>
    </p:spTree>
  </p:cSld>
  <p:clrMapOvr>
    <a:masterClrMapping/>
  </p:clrMapOvr>
  <p:transition>
    <p:push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399032"/>
          </a:xfrm>
        </p:spPr>
        <p:txBody>
          <a:bodyPr>
            <a:normAutofit fontScale="90000"/>
          </a:bodyPr>
          <a:lstStyle/>
          <a:p>
            <a:r>
              <a:rPr lang="en-US" dirty="0" smtClean="0"/>
              <a:t>3.  Treatment/Managing the problem</a:t>
            </a:r>
            <a:br>
              <a:rPr lang="en-US" dirty="0" smtClean="0"/>
            </a:br>
            <a:r>
              <a:rPr lang="en-US" dirty="0" smtClean="0"/>
              <a:t> </a:t>
            </a:r>
            <a:br>
              <a:rPr lang="en-US" dirty="0" smtClean="0"/>
            </a:br>
            <a:endParaRPr lang="en-US" dirty="0"/>
          </a:p>
        </p:txBody>
      </p:sp>
      <p:sp>
        <p:nvSpPr>
          <p:cNvPr id="3" name="Content Placeholder 2"/>
          <p:cNvSpPr>
            <a:spLocks noGrp="1"/>
          </p:cNvSpPr>
          <p:nvPr>
            <p:ph idx="1"/>
          </p:nvPr>
        </p:nvSpPr>
        <p:spPr>
          <a:xfrm>
            <a:off x="457200" y="1219200"/>
            <a:ext cx="8229600" cy="5410200"/>
          </a:xfrm>
        </p:spPr>
        <p:txBody>
          <a:bodyPr>
            <a:normAutofit fontScale="55000" lnSpcReduction="20000"/>
          </a:bodyPr>
          <a:lstStyle/>
          <a:p>
            <a:pPr>
              <a:buNone/>
            </a:pPr>
            <a:r>
              <a:rPr lang="en-US" dirty="0" smtClean="0"/>
              <a:t> </a:t>
            </a:r>
          </a:p>
          <a:p>
            <a:pPr marL="806958" lvl="0" indent="-742950">
              <a:buFont typeface="+mj-lt"/>
              <a:buAutoNum type="alphaUcPeriod" startAt="5"/>
            </a:pPr>
            <a:r>
              <a:rPr lang="en-US" sz="4000" dirty="0" smtClean="0"/>
              <a:t>Family support can treat Bulimia by making the patient not feel neglected and negative about themselves which can prevent the patients starving themselves even if they are not overweight.</a:t>
            </a:r>
          </a:p>
          <a:p>
            <a:pPr marL="806958" lvl="0" indent="-742950">
              <a:buFont typeface="+mj-lt"/>
              <a:buAutoNum type="alphaUcPeriod" startAt="5"/>
            </a:pPr>
            <a:r>
              <a:rPr lang="en-US" sz="4000" dirty="0" smtClean="0"/>
              <a:t>N/A</a:t>
            </a:r>
          </a:p>
          <a:p>
            <a:pPr marL="806958" lvl="0" indent="-742950">
              <a:buFont typeface="+mj-lt"/>
              <a:buAutoNum type="alphaUcPeriod" startAt="5"/>
            </a:pPr>
            <a:r>
              <a:rPr lang="en-US" sz="4000" dirty="0" smtClean="0"/>
              <a:t>Bulimia is a long-term illness and can quickly resurface even with the medications. The process is long and painful. Keep the patient’s diet and body healthy for a period would prevent Bulimia.</a:t>
            </a:r>
          </a:p>
          <a:p>
            <a:pPr marL="806958" lvl="0" indent="-742950">
              <a:buFont typeface="+mj-lt"/>
              <a:buAutoNum type="alphaUcPeriod" startAt="5"/>
            </a:pPr>
            <a:r>
              <a:rPr lang="en-US" sz="4000" dirty="0" smtClean="0"/>
              <a:t>Bulimia makes the individual negative about him/her self and can cause excessive puking. The family would have to care for him and make him/her feel at home.</a:t>
            </a:r>
          </a:p>
          <a:p>
            <a:pPr marL="806958" lvl="0" indent="-742950">
              <a:buFont typeface="+mj-lt"/>
              <a:buAutoNum type="alphaUcPeriod" startAt="5"/>
            </a:pPr>
            <a:r>
              <a:rPr lang="en-US" sz="4000" dirty="0" smtClean="0"/>
              <a:t>The family may have impacted the patient with their actions but they are less impacted by Bulimia. </a:t>
            </a:r>
          </a:p>
          <a:p>
            <a:pPr marL="578358" indent="-514350">
              <a:buFont typeface="+mj-lt"/>
              <a:buAutoNum type="alphaUcPeriod" startAt="5"/>
            </a:pPr>
            <a:endParaRPr lang="en-US" dirty="0"/>
          </a:p>
        </p:txBody>
      </p:sp>
    </p:spTree>
  </p:cSld>
  <p:clrMapOvr>
    <a:masterClrMapping/>
  </p:clrMapOvr>
  <p:transition>
    <p:checke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4.  What I learned/3 WOW’s</a:t>
            </a:r>
            <a:br>
              <a:rPr lang="en-US" dirty="0" smtClean="0"/>
            </a:br>
            <a:endParaRPr lang="en-US" dirty="0"/>
          </a:p>
        </p:txBody>
      </p:sp>
      <p:sp>
        <p:nvSpPr>
          <p:cNvPr id="3" name="Content Placeholder 2"/>
          <p:cNvSpPr>
            <a:spLocks noGrp="1"/>
          </p:cNvSpPr>
          <p:nvPr>
            <p:ph idx="1"/>
          </p:nvPr>
        </p:nvSpPr>
        <p:spPr>
          <a:xfrm>
            <a:off x="457200" y="1066800"/>
            <a:ext cx="8229600" cy="5638800"/>
          </a:xfrm>
        </p:spPr>
        <p:txBody>
          <a:bodyPr>
            <a:normAutofit fontScale="77500" lnSpcReduction="20000"/>
          </a:bodyPr>
          <a:lstStyle/>
          <a:p>
            <a:r>
              <a:rPr lang="en-US" dirty="0" smtClean="0"/>
              <a:t> New information learned:  Bulimia is an illness in which a person binges on food or has regular episodes of overeating and feels a loss of control. The affected person then uses various methods, such as vomiting or laxative abuse to prevent weight gain.</a:t>
            </a:r>
          </a:p>
          <a:p>
            <a:pPr>
              <a:buNone/>
            </a:pPr>
            <a:r>
              <a:rPr lang="en-US" dirty="0" smtClean="0"/>
              <a:t> </a:t>
            </a:r>
          </a:p>
          <a:p>
            <a:r>
              <a:rPr lang="en-US" dirty="0" smtClean="0"/>
              <a:t>New information learned:  I learned that, if you a dry mouth all the time that could be a sign of bulimia. Women usually get this disorder. </a:t>
            </a:r>
          </a:p>
          <a:p>
            <a:pPr>
              <a:buNone/>
            </a:pPr>
            <a:r>
              <a:rPr lang="en-US" dirty="0" smtClean="0"/>
              <a:t> </a:t>
            </a:r>
          </a:p>
          <a:p>
            <a:r>
              <a:rPr lang="en-US" dirty="0" smtClean="0"/>
              <a:t>New information learned:   When binging, a person will not even chew the food, just gulp it down without even tasting it. These people will not stop their binges until they are interrupted by another person, fall asleep, or their stomach hurts from over-extension.</a:t>
            </a:r>
          </a:p>
          <a:p>
            <a:pPr>
              <a:buNone/>
            </a:pPr>
            <a:r>
              <a:rPr lang="en-US" dirty="0" smtClean="0"/>
              <a:t> </a:t>
            </a:r>
          </a:p>
          <a:p>
            <a:pPr>
              <a:buNone/>
            </a:pPr>
            <a:r>
              <a:rPr lang="en-US" dirty="0" smtClean="0"/>
              <a:t> </a:t>
            </a:r>
          </a:p>
          <a:p>
            <a:pPr>
              <a:buNone/>
            </a:pPr>
            <a:endParaRPr lang="en-US" dirty="0"/>
          </a:p>
        </p:txBody>
      </p:sp>
    </p:spTree>
  </p:cSld>
  <p:clrMapOvr>
    <a:masterClrMapping/>
  </p:clrMapOvr>
  <p:transition>
    <p:strips dir="ru"/>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53</TotalTime>
  <Words>301</Words>
  <Application>Microsoft Office PowerPoint</Application>
  <PresentationFormat>On-screen Show (4:3)</PresentationFormat>
  <Paragraphs>54</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Verve</vt:lpstr>
      <vt:lpstr>Bulimia</vt:lpstr>
      <vt:lpstr>Slide 2</vt:lpstr>
      <vt:lpstr>1.  Definition </vt:lpstr>
      <vt:lpstr>2.  Signs/Symptoms </vt:lpstr>
      <vt:lpstr>Slide 5</vt:lpstr>
      <vt:lpstr>Slide 6</vt:lpstr>
      <vt:lpstr>3.  Treatment/Managing the problem</vt:lpstr>
      <vt:lpstr>3.  Treatment/Managing the problem   </vt:lpstr>
      <vt:lpstr>4.  What I learned/3 WOW’s </vt:lpstr>
      <vt:lpstr>Slide 10</vt:lpstr>
    </vt:vector>
  </TitlesOfParts>
  <Company>Wake County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9258397</dc:creator>
  <cp:lastModifiedBy>9431327</cp:lastModifiedBy>
  <cp:revision>12</cp:revision>
  <dcterms:created xsi:type="dcterms:W3CDTF">2012-01-31T17:21:59Z</dcterms:created>
  <dcterms:modified xsi:type="dcterms:W3CDTF">2012-01-31T18:22:25Z</dcterms:modified>
</cp:coreProperties>
</file>